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6" r:id="rId1"/>
    <p:sldMasterId id="2147483785" r:id="rId2"/>
    <p:sldMasterId id="2147483794" r:id="rId3"/>
    <p:sldMasterId id="2147483816" r:id="rId4"/>
  </p:sldMasterIdLst>
  <p:notesMasterIdLst>
    <p:notesMasterId r:id="rId19"/>
  </p:notesMasterIdLst>
  <p:sldIdLst>
    <p:sldId id="268" r:id="rId5"/>
    <p:sldId id="260" r:id="rId6"/>
    <p:sldId id="258" r:id="rId7"/>
    <p:sldId id="259" r:id="rId8"/>
    <p:sldId id="269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65" r:id="rId17"/>
    <p:sldId id="267" r:id="rId18"/>
  </p:sldIdLst>
  <p:sldSz cx="9144000" cy="5143500" type="screen16x9"/>
  <p:notesSz cx="6858000" cy="9144000"/>
  <p:embeddedFontLst>
    <p:embeddedFont>
      <p:font typeface="Fraunces" panose="020B0604020202020204" charset="0"/>
      <p:regular r:id="rId20"/>
      <p:bold r:id="rId21"/>
      <p:italic r:id="rId22"/>
      <p:boldItalic r:id="rId23"/>
    </p:embeddedFont>
    <p:embeddedFont>
      <p:font typeface="Fraunces Black" panose="020B0604020202020204" charset="0"/>
      <p:bold r:id="rId24"/>
      <p:boldItalic r:id="rId25"/>
    </p:embeddedFont>
    <p:embeddedFont>
      <p:font typeface="French Script MT" panose="03020402040607040605" pitchFamily="66" charset="0"/>
      <p:regular r:id="rId26"/>
    </p:embeddedFont>
    <p:embeddedFont>
      <p:font typeface="Hanken Grotesk" panose="020B0604020202020204" charset="0"/>
      <p:regular r:id="rId27"/>
      <p:bold r:id="rId28"/>
      <p:italic r:id="rId29"/>
      <p:boldItalic r:id="rId30"/>
    </p:embeddedFont>
    <p:embeddedFont>
      <p:font typeface="Hanken Grotesk Medium" panose="020B0604020202020204" charset="0"/>
      <p:regular r:id="rId31"/>
      <p:bold r:id="rId32"/>
      <p:italic r:id="rId33"/>
      <p:boldItalic r:id="rId34"/>
    </p:embeddedFont>
    <p:embeddedFont>
      <p:font typeface="Helvetica Neue" panose="020B0604020202020204" charset="0"/>
      <p:regular r:id="rId35"/>
      <p:bold r:id="rId36"/>
      <p:italic r:id="rId37"/>
      <p:boldItalic r:id="rId38"/>
    </p:embeddedFont>
    <p:embeddedFont>
      <p:font typeface="Inter Medium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90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tableStyles" Target="tableStyle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SLIDES_API1009813669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SLIDES_API1009813669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05408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3158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0890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7185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SLIDES_API1009813669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SLIDES_API1009813669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SLIDES_API1009813669_1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SLIDES_API1009813669_15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SLIDES_API1009813669_5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SLIDES_API1009813669_5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SLIDES_API1009813669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SLIDES_API1009813669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800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495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3655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1162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SLIDES_API1009813669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SLIDES_API1009813669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8534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385545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567999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phic Sans" type="title">
  <p:cSld name="Graphic Sans">
    <p:bg>
      <p:bgPr>
        <a:solidFill>
          <a:schemeClr val="lt2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>
            <a:spLocks noGrp="1"/>
          </p:cNvSpPr>
          <p:nvPr>
            <p:ph type="ctrTitle"/>
          </p:nvPr>
        </p:nvSpPr>
        <p:spPr>
          <a:xfrm>
            <a:off x="914400" y="1545450"/>
            <a:ext cx="5257800" cy="20526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1pPr>
            <a:lvl2pPr lvl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8" name="Google Shape;188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89" name="Google Shape;189;p37"/>
          <p:cNvSpPr txBox="1">
            <a:spLocks noGrp="1"/>
          </p:cNvSpPr>
          <p:nvPr>
            <p:ph type="subTitle" idx="1"/>
          </p:nvPr>
        </p:nvSpPr>
        <p:spPr>
          <a:xfrm>
            <a:off x="914400" y="3278275"/>
            <a:ext cx="4680900" cy="451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0" name="Google Shape;190;p37"/>
          <p:cNvSpPr txBox="1">
            <a:spLocks noGrp="1"/>
          </p:cNvSpPr>
          <p:nvPr>
            <p:ph type="subTitle" idx="2"/>
          </p:nvPr>
        </p:nvSpPr>
        <p:spPr>
          <a:xfrm>
            <a:off x="914400" y="4120200"/>
            <a:ext cx="1727100" cy="45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Hanken Grotesk"/>
              <a:buNone/>
              <a:defRPr sz="9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Hanken Grotesk"/>
              <a:buNone/>
              <a:defRPr sz="13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6279517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6"/>
          <p:cNvSpPr txBox="1">
            <a:spLocks noGrp="1"/>
          </p:cNvSpPr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8" name="Google Shape;238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645165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dk1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9"/>
          <p:cNvSpPr txBox="1">
            <a:spLocks noGrp="1"/>
          </p:cNvSpPr>
          <p:nvPr>
            <p:ph type="title"/>
          </p:nvPr>
        </p:nvSpPr>
        <p:spPr>
          <a:xfrm>
            <a:off x="917050" y="450150"/>
            <a:ext cx="5249700" cy="4090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None/>
              <a:defRPr sz="4800">
                <a:solidFill>
                  <a:schemeClr val="accent6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48" name="Google Shape;248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9" name="Google Shape;249;p49"/>
          <p:cNvSpPr txBox="1">
            <a:spLocks noGrp="1"/>
          </p:cNvSpPr>
          <p:nvPr>
            <p:ph type="subTitle" idx="1"/>
          </p:nvPr>
        </p:nvSpPr>
        <p:spPr>
          <a:xfrm>
            <a:off x="917050" y="3196425"/>
            <a:ext cx="4714200" cy="451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Inter Medium"/>
              <a:buNone/>
              <a:defRPr sz="1600">
                <a:solidFill>
                  <a:schemeClr val="accent6"/>
                </a:solidFill>
                <a:latin typeface="Inter Medium"/>
                <a:ea typeface="Inter Medium"/>
                <a:cs typeface="Inter Medium"/>
                <a:sym typeface="Inter Medium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535155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5"/>
          <p:cNvSpPr txBox="1">
            <a:spLocks noGrp="1"/>
          </p:cNvSpPr>
          <p:nvPr>
            <p:ph type="body" idx="1"/>
          </p:nvPr>
        </p:nvSpPr>
        <p:spPr>
          <a:xfrm>
            <a:off x="457200" y="1330925"/>
            <a:ext cx="3658800" cy="32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378" lvl="1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566" lvl="2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754" lvl="3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5943" lvl="4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132" lvl="5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320" lvl="6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509" lvl="7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697" lvl="8" indent="-304793"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0" name="Google Shape;230;p45"/>
          <p:cNvSpPr txBox="1">
            <a:spLocks noGrp="1"/>
          </p:cNvSpPr>
          <p:nvPr>
            <p:ph type="body" idx="2"/>
          </p:nvPr>
        </p:nvSpPr>
        <p:spPr>
          <a:xfrm>
            <a:off x="5023050" y="1330913"/>
            <a:ext cx="3658800" cy="32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17492">
              <a:spcBef>
                <a:spcPts val="0"/>
              </a:spcBef>
              <a:spcAft>
                <a:spcPts val="0"/>
              </a:spcAft>
              <a:buSzPts val="1400"/>
              <a:buChar char="•"/>
              <a:defRPr sz="1400"/>
            </a:lvl1pPr>
            <a:lvl2pPr marL="914378" lvl="1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2pPr>
            <a:lvl3pPr marL="1371566" lvl="2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3pPr>
            <a:lvl4pPr marL="1828754" lvl="3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4pPr>
            <a:lvl5pPr marL="2285943" lvl="4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5pPr>
            <a:lvl6pPr marL="2743132" lvl="5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6pPr>
            <a:lvl7pPr marL="3200320" lvl="6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7pPr>
            <a:lvl8pPr marL="3657509" lvl="7" indent="-304793">
              <a:spcBef>
                <a:spcPts val="800"/>
              </a:spcBef>
              <a:spcAft>
                <a:spcPts val="0"/>
              </a:spcAft>
              <a:buSzPts val="1200"/>
              <a:buChar char="•"/>
              <a:defRPr sz="1200"/>
            </a:lvl8pPr>
            <a:lvl9pPr marL="4114697" lvl="8" indent="-304793">
              <a:spcBef>
                <a:spcPts val="800"/>
              </a:spcBef>
              <a:spcAft>
                <a:spcPts val="800"/>
              </a:spcAft>
              <a:buSzPts val="1200"/>
              <a:buChar char="•"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1" name="Google Shape;231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32" name="Google Shape;232;p45"/>
          <p:cNvSpPr txBox="1">
            <a:spLocks noGrp="1"/>
          </p:cNvSpPr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3" name="Google Shape;233;p45"/>
          <p:cNvSpPr txBox="1">
            <a:spLocks noGrp="1"/>
          </p:cNvSpPr>
          <p:nvPr>
            <p:ph type="subTitle" idx="3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4" name="Google Shape;234;p45"/>
          <p:cNvSpPr txBox="1">
            <a:spLocks noGrp="1"/>
          </p:cNvSpPr>
          <p:nvPr>
            <p:ph type="subTitle" idx="4"/>
          </p:nvPr>
        </p:nvSpPr>
        <p:spPr>
          <a:xfrm>
            <a:off x="457200" y="962775"/>
            <a:ext cx="36588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35" name="Google Shape;235;p45"/>
          <p:cNvSpPr txBox="1">
            <a:spLocks noGrp="1"/>
          </p:cNvSpPr>
          <p:nvPr>
            <p:ph type="subTitle" idx="5"/>
          </p:nvPr>
        </p:nvSpPr>
        <p:spPr>
          <a:xfrm>
            <a:off x="5023050" y="962775"/>
            <a:ext cx="32172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501828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 and body 3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9"/>
          <p:cNvSpPr txBox="1">
            <a:spLocks noGrp="1"/>
          </p:cNvSpPr>
          <p:nvPr>
            <p:ph type="subTitle" idx="1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1" name="Google Shape;291;p59"/>
          <p:cNvSpPr txBox="1">
            <a:spLocks noGrp="1"/>
          </p:cNvSpPr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92" name="Google Shape;292;p59"/>
          <p:cNvSpPr txBox="1">
            <a:spLocks noGrp="1"/>
          </p:cNvSpPr>
          <p:nvPr>
            <p:ph type="body" idx="2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189" lvl="0" indent="-368291"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  <a:defRPr sz="2200"/>
            </a:lvl1pPr>
            <a:lvl2pPr marL="914378" lvl="1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2pPr>
            <a:lvl3pPr marL="1371566" lvl="2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3pPr>
            <a:lvl4pPr marL="1828754" lvl="3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4pPr>
            <a:lvl5pPr marL="2285943" lvl="4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5pPr>
            <a:lvl6pPr marL="2743132" lvl="5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6pPr>
            <a:lvl7pPr marL="3200320" lvl="6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7pPr>
            <a:lvl8pPr marL="3657509" lvl="7" indent="-368291">
              <a:spcBef>
                <a:spcPts val="2000"/>
              </a:spcBef>
              <a:spcAft>
                <a:spcPts val="0"/>
              </a:spcAft>
              <a:buSzPts val="2200"/>
              <a:buChar char="•"/>
              <a:defRPr sz="2200"/>
            </a:lvl8pPr>
            <a:lvl9pPr marL="4114697" lvl="8" indent="-368291">
              <a:spcBef>
                <a:spcPts val="2000"/>
              </a:spcBef>
              <a:spcAft>
                <a:spcPts val="2000"/>
              </a:spcAft>
              <a:buSzPts val="2200"/>
              <a:buChar char="•"/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3" name="Google Shape;293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sz="800" b="1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427940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050925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1279698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5609787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2920852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86548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307546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406160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399325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910154" y="2220012"/>
            <a:ext cx="3261208" cy="2295604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00406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71500" y="1187224"/>
            <a:ext cx="2400300" cy="347050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4016594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03404" y="1394319"/>
            <a:ext cx="3629102" cy="1993946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7403" y="1504917"/>
            <a:ext cx="2569687" cy="158609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85869" y="1136068"/>
            <a:ext cx="2813394" cy="158609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5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66856" y="2053268"/>
            <a:ext cx="704503" cy="1140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3567231"/>
            <a:ext cx="9144000" cy="1589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09320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707017"/>
            <a:ext cx="6143017" cy="4436485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831716"/>
            <a:ext cx="5970351" cy="4311785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847808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266713" y="1016083"/>
            <a:ext cx="4612720" cy="2586038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96479" y="1016083"/>
            <a:ext cx="3321844" cy="2586038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7107" y="1016083"/>
            <a:ext cx="3319701" cy="2586038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54632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55652239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318438" y="8540"/>
            <a:ext cx="5825562" cy="5083197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08453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6478" y="413875"/>
            <a:ext cx="3988265" cy="31391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759257" y="1600650"/>
            <a:ext cx="3988265" cy="31391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807789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7133601" cy="51435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20287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7110" y="868193"/>
            <a:ext cx="8169780" cy="340711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63901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620139" y="0"/>
            <a:ext cx="3421704" cy="31298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867711" y="2465962"/>
            <a:ext cx="6656151" cy="219176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275466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35535" y="91144"/>
            <a:ext cx="6308465" cy="5052357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39307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1472" y="0"/>
            <a:ext cx="8301057" cy="3034665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35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33712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184045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3513568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92609"/>
            <a:ext cx="8679898" cy="54318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265508" y="848694"/>
            <a:ext cx="2670575" cy="405192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/>
          </a:p>
        </p:txBody>
      </p:sp>
      <p:sp>
        <p:nvSpPr>
          <p:cNvPr id="4" name="Rounded Rectangle 3"/>
          <p:cNvSpPr/>
          <p:nvPr userDrawn="1"/>
        </p:nvSpPr>
        <p:spPr>
          <a:xfrm>
            <a:off x="398950" y="1010625"/>
            <a:ext cx="115401" cy="37614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2292883" y="957490"/>
            <a:ext cx="514387" cy="51386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13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533778" y="1216369"/>
            <a:ext cx="1674186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05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533778" y="1584056"/>
            <a:ext cx="1674186" cy="57708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05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05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540922" y="4344787"/>
            <a:ext cx="1674000" cy="2539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5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540922" y="3326202"/>
            <a:ext cx="2037972" cy="10618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1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1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188551358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079836" y="343534"/>
            <a:ext cx="7061969" cy="4398326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5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55701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40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DA80764-FADB-4662-8D12-91B8A9D041F0}"/>
              </a:ext>
            </a:extLst>
          </p:cNvPr>
          <p:cNvSpPr/>
          <p:nvPr userDrawn="1"/>
        </p:nvSpPr>
        <p:spPr>
          <a:xfrm rot="20427970">
            <a:off x="960503" y="968427"/>
            <a:ext cx="7107731" cy="307529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French Script MT" panose="03020402040607040605" pitchFamily="66" charset="0"/>
              </a:rPr>
              <a:t>By - Sazid Khan</a:t>
            </a:r>
            <a:endParaRPr lang="en-IN" sz="5400" dirty="0">
              <a:solidFill>
                <a:schemeClr val="bg1"/>
              </a:solidFill>
              <a:latin typeface="French Script MT" panose="03020402040607040605" pitchFamily="66" charset="0"/>
            </a:endParaRPr>
          </a:p>
        </p:txBody>
      </p:sp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3388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</p:sldLayoutIdLst>
  <p:hf sldNum="0" hdr="0" ftr="0" dt="0"/>
  <p:txStyles>
    <p:titleStyle>
      <a:lvl1pPr algn="l" defTabSz="68581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71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9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7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1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599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  <p:sldLayoutId id="2147483806" r:id="rId12"/>
    <p:sldLayoutId id="2147483807" r:id="rId13"/>
    <p:sldLayoutId id="2147483808" r:id="rId14"/>
    <p:sldLayoutId id="2147483809" r:id="rId15"/>
    <p:sldLayoutId id="2147483810" r:id="rId16"/>
    <p:sldLayoutId id="2147483811" r:id="rId17"/>
    <p:sldLayoutId id="2147483812" r:id="rId18"/>
    <p:sldLayoutId id="2147483813" r:id="rId19"/>
    <p:sldLayoutId id="2147483814" r:id="rId20"/>
    <p:sldLayoutId id="2147483815" r:id="rId21"/>
  </p:sldLayoutIdLst>
  <p:txStyles>
    <p:titleStyle>
      <a:lvl1pPr algn="l" defTabSz="68581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71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9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7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1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4386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</p:sldLayoutIdLst>
  <p:txStyles>
    <p:titleStyle>
      <a:lvl1pPr algn="l" defTabSz="68581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4" indent="-171454" algn="l" defTabSz="6858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6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71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80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89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97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906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81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724" indent="-171454" algn="l" defTabSz="68581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17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26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3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44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51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60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69" algn="l" defTabSz="6858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5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10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66"/>
          <p:cNvPicPr preferRelativeResize="0"/>
          <p:nvPr/>
        </p:nvPicPr>
        <p:blipFill rotWithShape="1">
          <a:blip r:embed="rId4"/>
          <a:srcRect l="-23037" t="-17219" r="-20584" b="-13565"/>
          <a:stretch/>
        </p:blipFill>
        <p:spPr>
          <a:xfrm>
            <a:off x="786825" y="1444677"/>
            <a:ext cx="2245043" cy="229759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3" name="Google Shape;363;p66" descr="title"/>
          <p:cNvSpPr txBox="1">
            <a:spLocks noGrp="1"/>
          </p:cNvSpPr>
          <p:nvPr>
            <p:ph type="title"/>
          </p:nvPr>
        </p:nvSpPr>
        <p:spPr>
          <a:xfrm>
            <a:off x="3771250" y="2535650"/>
            <a:ext cx="7782900" cy="4569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Fraunces Black"/>
                <a:ea typeface="Fraunces Black"/>
                <a:cs typeface="Fraunces Black"/>
                <a:sym typeface="Fraunces Black"/>
              </a:rPr>
              <a:t>Google Play Apps </a:t>
            </a:r>
            <a:br>
              <a:rPr lang="en" dirty="0">
                <a:solidFill>
                  <a:schemeClr val="lt1"/>
                </a:solidFill>
                <a:latin typeface="Fraunces Black"/>
                <a:ea typeface="Fraunces Black"/>
                <a:cs typeface="Fraunces Black"/>
                <a:sym typeface="Fraunces Black"/>
              </a:rPr>
            </a:br>
            <a:r>
              <a:rPr lang="en" dirty="0">
                <a:solidFill>
                  <a:schemeClr val="lt1"/>
                </a:solidFill>
                <a:latin typeface="Fraunces Black"/>
                <a:ea typeface="Fraunces Black"/>
                <a:cs typeface="Fraunces Black"/>
                <a:sym typeface="Fraunces Black"/>
              </a:rPr>
              <a:t>Data Analysis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367" name="Google Shape;367;p66"/>
          <p:cNvSpPr/>
          <p:nvPr/>
        </p:nvSpPr>
        <p:spPr>
          <a:xfrm>
            <a:off x="-119475" y="403775"/>
            <a:ext cx="2245043" cy="5143561"/>
          </a:xfrm>
          <a:custGeom>
            <a:avLst/>
            <a:gdLst/>
            <a:ahLst/>
            <a:cxnLst/>
            <a:rect l="l" t="t" r="r" b="b"/>
            <a:pathLst>
              <a:path w="104530" h="239486" extrusionOk="0">
                <a:moveTo>
                  <a:pt x="0" y="0"/>
                </a:moveTo>
                <a:cubicBezTo>
                  <a:pt x="3750" y="11257"/>
                  <a:pt x="968" y="24354"/>
                  <a:pt x="6047" y="35077"/>
                </a:cubicBezTo>
                <a:cubicBezTo>
                  <a:pt x="13229" y="50237"/>
                  <a:pt x="25205" y="62696"/>
                  <a:pt x="33262" y="77410"/>
                </a:cubicBezTo>
                <a:cubicBezTo>
                  <a:pt x="44582" y="98082"/>
                  <a:pt x="64477" y="126137"/>
                  <a:pt x="51405" y="145748"/>
                </a:cubicBezTo>
                <a:cubicBezTo>
                  <a:pt x="48610" y="149942"/>
                  <a:pt x="38762" y="146194"/>
                  <a:pt x="36890" y="141515"/>
                </a:cubicBezTo>
                <a:cubicBezTo>
                  <a:pt x="35153" y="137174"/>
                  <a:pt x="33681" y="132068"/>
                  <a:pt x="35076" y="127605"/>
                </a:cubicBezTo>
                <a:cubicBezTo>
                  <a:pt x="37187" y="120849"/>
                  <a:pt x="48242" y="118351"/>
                  <a:pt x="55033" y="120348"/>
                </a:cubicBezTo>
                <a:cubicBezTo>
                  <a:pt x="67641" y="124056"/>
                  <a:pt x="71898" y="144433"/>
                  <a:pt x="68943" y="157238"/>
                </a:cubicBezTo>
                <a:cubicBezTo>
                  <a:pt x="67917" y="161683"/>
                  <a:pt x="63720" y="165926"/>
                  <a:pt x="59267" y="166915"/>
                </a:cubicBezTo>
                <a:cubicBezTo>
                  <a:pt x="53785" y="168133"/>
                  <a:pt x="45794" y="166012"/>
                  <a:pt x="43543" y="160867"/>
                </a:cubicBezTo>
                <a:cubicBezTo>
                  <a:pt x="34832" y="140955"/>
                  <a:pt x="74324" y="107645"/>
                  <a:pt x="93133" y="118534"/>
                </a:cubicBezTo>
                <a:cubicBezTo>
                  <a:pt x="109070" y="127761"/>
                  <a:pt x="105841" y="156919"/>
                  <a:pt x="97971" y="173567"/>
                </a:cubicBezTo>
                <a:cubicBezTo>
                  <a:pt x="91661" y="186915"/>
                  <a:pt x="81038" y="197758"/>
                  <a:pt x="72571" y="209853"/>
                </a:cubicBezTo>
                <a:cubicBezTo>
                  <a:pt x="66896" y="217960"/>
                  <a:pt x="78809" y="230633"/>
                  <a:pt x="74386" y="239486"/>
                </a:cubicBez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Google Shape;366;p66" descr="chapter">
            <a:extLst>
              <a:ext uri="{FF2B5EF4-FFF2-40B4-BE49-F238E27FC236}">
                <a16:creationId xmlns:a16="http://schemas.microsoft.com/office/drawing/2014/main" id="{4E93081B-D307-4769-882A-550DEF82EBD0}"/>
              </a:ext>
            </a:extLst>
          </p:cNvPr>
          <p:cNvSpPr txBox="1"/>
          <p:nvPr/>
        </p:nvSpPr>
        <p:spPr>
          <a:xfrm>
            <a:off x="5802285" y="4202689"/>
            <a:ext cx="32070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2"/>
                </a:solidFill>
                <a:latin typeface="Fraunces"/>
                <a:ea typeface="Fraunces"/>
                <a:cs typeface="Fraunces"/>
                <a:sym typeface="Fraunces"/>
              </a:rPr>
              <a:t>By – Mohd Sazid Khan Pathan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2"/>
                </a:solidFill>
                <a:latin typeface="Fraunces"/>
                <a:ea typeface="Fraunces"/>
                <a:cs typeface="Fraunces"/>
                <a:sym typeface="Fraunces"/>
              </a:rPr>
              <a:t>Tech. Used – MySQL</a:t>
            </a:r>
            <a:endParaRPr sz="1600" b="1" dirty="0">
              <a:solidFill>
                <a:schemeClr val="lt2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</p:spTree>
    <p:extLst>
      <p:ext uri="{BB962C8B-B14F-4D97-AF65-F5344CB8AC3E}">
        <p14:creationId xmlns:p14="http://schemas.microsoft.com/office/powerpoint/2010/main" val="26742535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189950" y="1524865"/>
            <a:ext cx="3394130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What is the distribution of apps by content rating (Everyone, Teen, etc.)?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Content_Rating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, COUNT(*)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App_Count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Content_Rating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Apps by content rating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A7B1123-AC19-4343-B358-C53C5048B8F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59241" y="1241531"/>
            <a:ext cx="5176694" cy="243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443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189950" y="1524865"/>
            <a:ext cx="3394130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Which categories have the highest number of free apps?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COUNT(*)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Free_Apps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WHERE Type = ‘Free’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Free_Apps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DESC;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Category vs Free Apps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C949F0-6C75-4038-8277-DFFF7BAB6C0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38964" y="213068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001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189950" y="1524865"/>
            <a:ext cx="3394130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Which apps have the highest number of reviews in each category?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App, MAX(Reviews)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Max_Reviews</a:t>
            </a:r>
            <a:endParaRPr lang="en-US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Category Reviews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E9A8ED-FDB2-4EEC-9CBD-66558D97C31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38964" y="213065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761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346;p65">
            <a:extLst>
              <a:ext uri="{FF2B5EF4-FFF2-40B4-BE49-F238E27FC236}">
                <a16:creationId xmlns:a16="http://schemas.microsoft.com/office/drawing/2014/main" id="{1E31212A-03EF-4A05-AE0A-EE98617382E8}"/>
              </a:ext>
            </a:extLst>
          </p:cNvPr>
          <p:cNvSpPr/>
          <p:nvPr/>
        </p:nvSpPr>
        <p:spPr>
          <a:xfrm>
            <a:off x="3749039" y="29376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448" name="Google Shape;448;p71"/>
          <p:cNvSpPr/>
          <p:nvPr/>
        </p:nvSpPr>
        <p:spPr>
          <a:xfrm>
            <a:off x="521424" y="1099950"/>
            <a:ext cx="2943600" cy="2943600"/>
          </a:xfrm>
          <a:prstGeom prst="ellips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449" name="Google Shape;449;p71"/>
          <p:cNvSpPr/>
          <p:nvPr/>
        </p:nvSpPr>
        <p:spPr>
          <a:xfrm>
            <a:off x="1682660" y="912955"/>
            <a:ext cx="4668264" cy="3060526"/>
          </a:xfrm>
          <a:custGeom>
            <a:avLst/>
            <a:gdLst/>
            <a:ahLst/>
            <a:cxnLst/>
            <a:rect l="l" t="t" r="r" b="b"/>
            <a:pathLst>
              <a:path w="109381" h="80568" extrusionOk="0">
                <a:moveTo>
                  <a:pt x="3177" y="8275"/>
                </a:moveTo>
                <a:cubicBezTo>
                  <a:pt x="11487" y="3083"/>
                  <a:pt x="30201" y="-5093"/>
                  <a:pt x="32327" y="4473"/>
                </a:cubicBezTo>
                <a:cubicBezTo>
                  <a:pt x="32884" y="6982"/>
                  <a:pt x="30463" y="9377"/>
                  <a:pt x="28778" y="11317"/>
                </a:cubicBezTo>
                <a:cubicBezTo>
                  <a:pt x="23093" y="17863"/>
                  <a:pt x="15809" y="23044"/>
                  <a:pt x="8247" y="27286"/>
                </a:cubicBezTo>
                <a:cubicBezTo>
                  <a:pt x="5848" y="28632"/>
                  <a:pt x="614" y="31516"/>
                  <a:pt x="136" y="28807"/>
                </a:cubicBezTo>
                <a:cubicBezTo>
                  <a:pt x="-818" y="23399"/>
                  <a:pt x="4810" y="18680"/>
                  <a:pt x="8500" y="14612"/>
                </a:cubicBezTo>
                <a:cubicBezTo>
                  <a:pt x="14657" y="7824"/>
                  <a:pt x="28044" y="-3126"/>
                  <a:pt x="33848" y="3966"/>
                </a:cubicBezTo>
                <a:cubicBezTo>
                  <a:pt x="36514" y="7224"/>
                  <a:pt x="36188" y="12178"/>
                  <a:pt x="36129" y="16387"/>
                </a:cubicBezTo>
                <a:cubicBezTo>
                  <a:pt x="35911" y="31810"/>
                  <a:pt x="27730" y="46079"/>
                  <a:pt x="22948" y="60744"/>
                </a:cubicBezTo>
                <a:cubicBezTo>
                  <a:pt x="21062" y="66528"/>
                  <a:pt x="17628" y="76556"/>
                  <a:pt x="23202" y="78994"/>
                </a:cubicBezTo>
                <a:cubicBezTo>
                  <a:pt x="33892" y="83670"/>
                  <a:pt x="46612" y="76624"/>
                  <a:pt x="57674" y="72911"/>
                </a:cubicBezTo>
                <a:cubicBezTo>
                  <a:pt x="77224" y="66349"/>
                  <a:pt x="100850" y="57720"/>
                  <a:pt x="109382" y="38946"/>
                </a:cubicBez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450" name="Google Shape;450;p71"/>
          <p:cNvSpPr/>
          <p:nvPr/>
        </p:nvSpPr>
        <p:spPr>
          <a:xfrm>
            <a:off x="253475" y="402316"/>
            <a:ext cx="1324400" cy="303475"/>
          </a:xfrm>
          <a:custGeom>
            <a:avLst/>
            <a:gdLst/>
            <a:ahLst/>
            <a:cxnLst/>
            <a:rect l="l" t="t" r="r" b="b"/>
            <a:pathLst>
              <a:path w="52976" h="12139" extrusionOk="0">
                <a:moveTo>
                  <a:pt x="7858" y="10015"/>
                </a:moveTo>
                <a:cubicBezTo>
                  <a:pt x="19415" y="11666"/>
                  <a:pt x="31199" y="12712"/>
                  <a:pt x="42837" y="11789"/>
                </a:cubicBezTo>
                <a:cubicBezTo>
                  <a:pt x="46466" y="11501"/>
                  <a:pt x="52976" y="11373"/>
                  <a:pt x="52976" y="7733"/>
                </a:cubicBezTo>
                <a:cubicBezTo>
                  <a:pt x="52976" y="1588"/>
                  <a:pt x="41590" y="2614"/>
                  <a:pt x="35486" y="1904"/>
                </a:cubicBezTo>
                <a:cubicBezTo>
                  <a:pt x="23565" y="518"/>
                  <a:pt x="2905" y="-3657"/>
                  <a:pt x="0" y="7987"/>
                </a:cubicBez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2" name="Google Shape;452;p71" descr="chapter"/>
          <p:cNvSpPr txBox="1">
            <a:spLocks noGrp="1"/>
          </p:cNvSpPr>
          <p:nvPr>
            <p:ph type="subTitle" idx="1"/>
          </p:nvPr>
        </p:nvSpPr>
        <p:spPr>
          <a:xfrm>
            <a:off x="457200" y="403775"/>
            <a:ext cx="3207000" cy="310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b="1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451" name="Google Shape;451;p71" descr="title"/>
          <p:cNvSpPr txBox="1">
            <a:spLocks noGrp="1"/>
          </p:cNvSpPr>
          <p:nvPr>
            <p:ph type="title"/>
          </p:nvPr>
        </p:nvSpPr>
        <p:spPr>
          <a:xfrm>
            <a:off x="1185058" y="1437450"/>
            <a:ext cx="2913900" cy="2268600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kern="0" dirty="0">
                <a:solidFill>
                  <a:prstClr val="white"/>
                </a:solidFill>
                <a:latin typeface="Fraunces"/>
                <a:sym typeface="Arial"/>
              </a:rPr>
              <a:t>Conclusion</a:t>
            </a:r>
            <a:endParaRPr sz="2000" b="1" kern="0" dirty="0">
              <a:solidFill>
                <a:prstClr val="white"/>
              </a:solidFill>
              <a:latin typeface="Fraunces"/>
              <a:sym typeface="Arial"/>
            </a:endParaRPr>
          </a:p>
        </p:txBody>
      </p:sp>
      <p:sp>
        <p:nvSpPr>
          <p:cNvPr id="17" name="Google Shape;466;p72" descr="detail_0">
            <a:extLst>
              <a:ext uri="{FF2B5EF4-FFF2-40B4-BE49-F238E27FC236}">
                <a16:creationId xmlns:a16="http://schemas.microsoft.com/office/drawing/2014/main" id="{476CFDA1-A195-497E-9482-E1AD9BEBCACD}"/>
              </a:ext>
            </a:extLst>
          </p:cNvPr>
          <p:cNvSpPr txBox="1">
            <a:spLocks/>
          </p:cNvSpPr>
          <p:nvPr/>
        </p:nvSpPr>
        <p:spPr>
          <a:xfrm>
            <a:off x="3606075" y="1367381"/>
            <a:ext cx="5655900" cy="20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68291" algn="l" defTabSz="68581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378" lvl="1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566" lvl="2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lvl="3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5943" lvl="4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132" lvl="5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320" lvl="6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509" lvl="7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697" lvl="8" indent="-368291" algn="l" defTabSz="685817" rtl="0" eaLnBrk="1" latinLnBrk="0" hangingPunct="1">
              <a:lnSpc>
                <a:spcPct val="90000"/>
              </a:lnSpc>
              <a:spcBef>
                <a:spcPts val="2000"/>
              </a:spcBef>
              <a:spcAft>
                <a:spcPts val="2000"/>
              </a:spcAft>
              <a:buSzPts val="2200"/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279400">
              <a:lnSpc>
                <a:spcPct val="200000"/>
              </a:lnSpc>
              <a:buClr>
                <a:schemeClr val="lt1"/>
              </a:buClr>
              <a:buSzPts val="800"/>
            </a:pPr>
            <a:r>
              <a:rPr lang="en-US" sz="800" dirty="0">
                <a:solidFill>
                  <a:schemeClr val="lt1"/>
                </a:solidFill>
              </a:rPr>
              <a:t>The analysis revealed that user ratings are predominantly influenced by the number of installs and recent updates.</a:t>
            </a:r>
          </a:p>
          <a:p>
            <a:pPr marL="457200" indent="-279400">
              <a:lnSpc>
                <a:spcPct val="200000"/>
              </a:lnSpc>
              <a:buClr>
                <a:schemeClr val="lt1"/>
              </a:buClr>
              <a:buSzPts val="800"/>
            </a:pPr>
            <a:r>
              <a:rPr lang="en-US" sz="800" dirty="0">
                <a:solidFill>
                  <a:schemeClr val="lt1"/>
                </a:solidFill>
              </a:rPr>
              <a:t>Certain categories, such as Games and Productivity, consistently featured the highest average ratings, indicating user preference in these areas.</a:t>
            </a:r>
          </a:p>
          <a:p>
            <a:pPr marL="457200" indent="-279400">
              <a:lnSpc>
                <a:spcPct val="200000"/>
              </a:lnSpc>
              <a:buClr>
                <a:schemeClr val="lt1"/>
              </a:buClr>
              <a:buSzPts val="800"/>
            </a:pPr>
            <a:r>
              <a:rPr lang="en-US" sz="800" dirty="0">
                <a:solidFill>
                  <a:schemeClr val="lt1"/>
                </a:solidFill>
              </a:rPr>
              <a:t>A notable trend showed that smaller apps often received higher ratings, suggesting a possible correlation between app size and user satisfaction.</a:t>
            </a:r>
          </a:p>
          <a:p>
            <a:pPr marL="457200" indent="-279400">
              <a:lnSpc>
                <a:spcPct val="200000"/>
              </a:lnSpc>
              <a:buClr>
                <a:schemeClr val="lt1"/>
              </a:buClr>
              <a:buSzPts val="800"/>
            </a:pPr>
            <a:r>
              <a:rPr lang="en-US" sz="800" dirty="0">
                <a:solidFill>
                  <a:schemeClr val="lt1"/>
                </a:solidFill>
              </a:rPr>
              <a:t>Apps with regular updates tended to have better ratings, emphasizing the importance of ongoing developer support and engagement.</a:t>
            </a:r>
          </a:p>
          <a:p>
            <a:pPr marL="457200" indent="-279400">
              <a:lnSpc>
                <a:spcPct val="200000"/>
              </a:lnSpc>
              <a:buClr>
                <a:schemeClr val="lt1"/>
              </a:buClr>
              <a:buSzPts val="800"/>
            </a:pPr>
            <a:r>
              <a:rPr lang="en-US" sz="800" dirty="0">
                <a:solidFill>
                  <a:schemeClr val="lt1"/>
                </a:solidFill>
              </a:rPr>
              <a:t>Overall, understanding these insights can guide developers in improving app features and addressing user needs effectively.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73"/>
          <p:cNvSpPr/>
          <p:nvPr/>
        </p:nvSpPr>
        <p:spPr>
          <a:xfrm>
            <a:off x="0" y="1488301"/>
            <a:ext cx="9144000" cy="3660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481" name="Google Shape;481;p73"/>
          <p:cNvSpPr/>
          <p:nvPr/>
        </p:nvSpPr>
        <p:spPr>
          <a:xfrm>
            <a:off x="0" y="0"/>
            <a:ext cx="9144000" cy="1824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482" name="Google Shape;482;p73"/>
          <p:cNvSpPr/>
          <p:nvPr/>
        </p:nvSpPr>
        <p:spPr>
          <a:xfrm>
            <a:off x="3633453" y="713789"/>
            <a:ext cx="1866900" cy="186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483" name="Google Shape;483;p73"/>
          <p:cNvSpPr/>
          <p:nvPr/>
        </p:nvSpPr>
        <p:spPr>
          <a:xfrm>
            <a:off x="3268226" y="1147861"/>
            <a:ext cx="1506600" cy="1506600"/>
          </a:xfrm>
          <a:prstGeom prst="ellipse">
            <a:avLst/>
          </a:prstGeom>
          <a:solidFill>
            <a:srgbClr val="FF9C6E">
              <a:alpha val="50000"/>
            </a:srgbClr>
          </a:solidFill>
          <a:ln>
            <a:noFill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anken Grotesk Medium"/>
              <a:ea typeface="Hanken Grotesk Medium"/>
              <a:cs typeface="Hanken Grotesk Medium"/>
              <a:sym typeface="Hanken Grotesk Medium"/>
            </a:endParaRPr>
          </a:p>
        </p:txBody>
      </p:sp>
      <p:sp>
        <p:nvSpPr>
          <p:cNvPr id="484" name="Google Shape;484;p73"/>
          <p:cNvSpPr/>
          <p:nvPr/>
        </p:nvSpPr>
        <p:spPr>
          <a:xfrm>
            <a:off x="3268225" y="1681209"/>
            <a:ext cx="2525145" cy="1265613"/>
          </a:xfrm>
          <a:custGeom>
            <a:avLst/>
            <a:gdLst/>
            <a:ahLst/>
            <a:cxnLst/>
            <a:rect l="l" t="t" r="r" b="b"/>
            <a:pathLst>
              <a:path w="135797" h="68062" extrusionOk="0">
                <a:moveTo>
                  <a:pt x="0" y="2921"/>
                </a:moveTo>
                <a:cubicBezTo>
                  <a:pt x="30580" y="-1157"/>
                  <a:pt x="61666" y="386"/>
                  <a:pt x="92517" y="386"/>
                </a:cubicBezTo>
                <a:cubicBezTo>
                  <a:pt x="104013" y="386"/>
                  <a:pt x="115546" y="297"/>
                  <a:pt x="126989" y="1400"/>
                </a:cubicBezTo>
                <a:cubicBezTo>
                  <a:pt x="129845" y="1675"/>
                  <a:pt x="133464" y="1268"/>
                  <a:pt x="135354" y="3427"/>
                </a:cubicBezTo>
                <a:cubicBezTo>
                  <a:pt x="137875" y="6308"/>
                  <a:pt x="128468" y="7015"/>
                  <a:pt x="124708" y="7736"/>
                </a:cubicBezTo>
                <a:cubicBezTo>
                  <a:pt x="117092" y="9197"/>
                  <a:pt x="109354" y="9958"/>
                  <a:pt x="101642" y="10778"/>
                </a:cubicBezTo>
                <a:cubicBezTo>
                  <a:pt x="87697" y="12261"/>
                  <a:pt x="73736" y="13616"/>
                  <a:pt x="59819" y="15341"/>
                </a:cubicBezTo>
                <a:cubicBezTo>
                  <a:pt x="50159" y="16538"/>
                  <a:pt x="35781" y="13476"/>
                  <a:pt x="31431" y="22184"/>
                </a:cubicBezTo>
                <a:cubicBezTo>
                  <a:pt x="29054" y="26943"/>
                  <a:pt x="41123" y="26979"/>
                  <a:pt x="46385" y="27761"/>
                </a:cubicBezTo>
                <a:cubicBezTo>
                  <a:pt x="59612" y="29727"/>
                  <a:pt x="76639" y="26014"/>
                  <a:pt x="85674" y="35872"/>
                </a:cubicBezTo>
                <a:cubicBezTo>
                  <a:pt x="87047" y="37370"/>
                  <a:pt x="85370" y="40301"/>
                  <a:pt x="83899" y="41702"/>
                </a:cubicBezTo>
                <a:cubicBezTo>
                  <a:pt x="76076" y="49153"/>
                  <a:pt x="61609" y="49782"/>
                  <a:pt x="56778" y="59445"/>
                </a:cubicBezTo>
                <a:cubicBezTo>
                  <a:pt x="53389" y="66223"/>
                  <a:pt x="70386" y="66573"/>
                  <a:pt x="77816" y="68063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85" name="Google Shape;485;p73" descr="presentation_title"/>
          <p:cNvSpPr txBox="1">
            <a:spLocks noGrp="1"/>
          </p:cNvSpPr>
          <p:nvPr>
            <p:ph type="ctrTitle"/>
          </p:nvPr>
        </p:nvSpPr>
        <p:spPr>
          <a:xfrm>
            <a:off x="2545175" y="2145075"/>
            <a:ext cx="3346200" cy="1546500"/>
          </a:xfrm>
          <a:prstGeom prst="rect">
            <a:avLst/>
          </a:prstGeom>
          <a:effectLst>
            <a:outerShdw dist="66675" dir="2640000" algn="bl" rotWithShape="0">
              <a:schemeClr val="dk2"/>
            </a:outerShdw>
          </a:effectLst>
        </p:spPr>
        <p:txBody>
          <a:bodyPr spcFirstLastPara="1" wrap="square" lIns="91425" tIns="91425" rIns="91425" bIns="0" anchor="b" anchorCtr="0">
            <a:noAutofit/>
          </a:bodyPr>
          <a:lstStyle/>
          <a:p>
            <a:pPr marL="0" lvl="0" indent="0" algn="r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500" i="1">
                <a:solidFill>
                  <a:schemeClr val="accent4"/>
                </a:solidFill>
                <a:latin typeface="Fraunces Black"/>
                <a:ea typeface="Fraunces Black"/>
                <a:cs typeface="Fraunces Black"/>
                <a:sym typeface="Fraunces Black"/>
              </a:rPr>
              <a:t>Thank</a:t>
            </a:r>
            <a:r>
              <a:rPr lang="en" sz="7500">
                <a:solidFill>
                  <a:schemeClr val="accent4"/>
                </a:solidFill>
                <a:latin typeface="Fraunces Black"/>
                <a:ea typeface="Fraunces Black"/>
                <a:cs typeface="Fraunces Black"/>
                <a:sym typeface="Fraunces Black"/>
              </a:rPr>
              <a:t> </a:t>
            </a:r>
            <a:r>
              <a:rPr lang="en" sz="7500" i="1">
                <a:solidFill>
                  <a:schemeClr val="accent4"/>
                </a:solidFill>
                <a:latin typeface="Fraunces Black"/>
                <a:ea typeface="Fraunces Black"/>
                <a:cs typeface="Fraunces Black"/>
                <a:sym typeface="Fraunces Black"/>
              </a:rPr>
              <a:t>you</a:t>
            </a:r>
            <a:endParaRPr sz="7500" i="1">
              <a:solidFill>
                <a:schemeClr val="accent4"/>
              </a:solidFill>
              <a:latin typeface="Fraunces Black"/>
              <a:ea typeface="Fraunces Black"/>
              <a:cs typeface="Fraunces Black"/>
              <a:sym typeface="Fraunces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66"/>
          <p:cNvPicPr preferRelativeResize="0"/>
          <p:nvPr/>
        </p:nvPicPr>
        <p:blipFill>
          <a:blip r:embed="rId4"/>
          <a:srcRect l="22559" r="22559"/>
          <a:stretch/>
        </p:blipFill>
        <p:spPr>
          <a:xfrm>
            <a:off x="430475" y="1200150"/>
            <a:ext cx="3569700" cy="3569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4" name="Google Shape;364;p66" descr="detail_0"/>
          <p:cNvSpPr txBox="1">
            <a:spLocks noGrp="1"/>
          </p:cNvSpPr>
          <p:nvPr>
            <p:ph type="body" idx="1"/>
          </p:nvPr>
        </p:nvSpPr>
        <p:spPr>
          <a:xfrm>
            <a:off x="4348600" y="2064675"/>
            <a:ext cx="4341900" cy="27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</a:pPr>
            <a:r>
              <a:rPr lang="en" sz="1000">
                <a:solidFill>
                  <a:schemeClr val="lt1"/>
                </a:solidFill>
              </a:rPr>
              <a:t>The dataset contains over 10,000 mobile apps, providing a rich source of data for analysis.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</a:pPr>
            <a:r>
              <a:rPr lang="en" sz="1000">
                <a:solidFill>
                  <a:schemeClr val="lt1"/>
                </a:solidFill>
              </a:rPr>
              <a:t>Apps are categorized into 33 distinct categories, allowing for a comprehensive understanding of diverse app types.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•"/>
            </a:pPr>
            <a:r>
              <a:rPr lang="en" sz="1000">
                <a:solidFill>
                  <a:schemeClr val="lt1"/>
                </a:solidFill>
              </a:rPr>
              <a:t>Key metrics in the dataset include Ratings, Reviews, Installs, Price, and Last Updated, which are crucial for evaluating app performance.</a:t>
            </a:r>
            <a:endParaRPr sz="1000">
              <a:solidFill>
                <a:schemeClr val="lt1"/>
              </a:solidFill>
            </a:endParaRPr>
          </a:p>
          <a:p>
            <a:pPr marL="457200" lvl="0" indent="-2921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Char char="•"/>
            </a:pPr>
            <a:r>
              <a:rPr lang="en" sz="1000">
                <a:solidFill>
                  <a:schemeClr val="lt1"/>
                </a:solidFill>
              </a:rPr>
              <a:t>The primary goal of this analysis is to uncover user preferences, identify trends across categories, and assess app performance metrics.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363" name="Google Shape;363;p66" descr="title"/>
          <p:cNvSpPr txBox="1">
            <a:spLocks noGrp="1"/>
          </p:cNvSpPr>
          <p:nvPr>
            <p:ph type="title"/>
          </p:nvPr>
        </p:nvSpPr>
        <p:spPr>
          <a:xfrm>
            <a:off x="457200" y="654549"/>
            <a:ext cx="7782900" cy="4569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Fraunces"/>
              </a:rPr>
              <a:t>Introduction to Dataset</a:t>
            </a:r>
            <a:endParaRPr sz="2000" b="1" dirty="0">
              <a:solidFill>
                <a:schemeClr val="lt1"/>
              </a:solidFill>
              <a:latin typeface="Fraunces"/>
            </a:endParaRPr>
          </a:p>
        </p:txBody>
      </p:sp>
      <p:sp>
        <p:nvSpPr>
          <p:cNvPr id="365" name="Google Shape;365;p66" descr="header_0"/>
          <p:cNvSpPr txBox="1">
            <a:spLocks noGrp="1"/>
          </p:cNvSpPr>
          <p:nvPr>
            <p:ph type="subTitle" idx="3"/>
          </p:nvPr>
        </p:nvSpPr>
        <p:spPr>
          <a:xfrm>
            <a:off x="4348600" y="1343775"/>
            <a:ext cx="4341900" cy="505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lt1"/>
                </a:solidFill>
                <a:latin typeface="Fraunces"/>
                <a:ea typeface="+mj-ea"/>
                <a:cs typeface="+mj-cs"/>
              </a:rPr>
              <a:t>Dataset Overview</a:t>
            </a:r>
            <a:endParaRPr sz="1800" b="1" dirty="0">
              <a:solidFill>
                <a:schemeClr val="lt1"/>
              </a:solidFill>
              <a:latin typeface="Fraunces"/>
              <a:ea typeface="+mj-ea"/>
              <a:cs typeface="+mj-cs"/>
            </a:endParaRPr>
          </a:p>
        </p:txBody>
      </p:sp>
      <p:sp>
        <p:nvSpPr>
          <p:cNvPr id="366" name="Google Shape;366;p66" descr="chapter"/>
          <p:cNvSpPr txBox="1"/>
          <p:nvPr/>
        </p:nvSpPr>
        <p:spPr>
          <a:xfrm>
            <a:off x="482139" y="337271"/>
            <a:ext cx="32070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 dirty="0">
                <a:solidFill>
                  <a:schemeClr val="lt2"/>
                </a:solidFill>
                <a:latin typeface="Fraunces"/>
                <a:ea typeface="Fraunces"/>
                <a:cs typeface="Fraunces"/>
                <a:sym typeface="Fraunces"/>
              </a:rPr>
              <a:t>Overview</a:t>
            </a:r>
            <a:endParaRPr sz="800" b="1" dirty="0">
              <a:solidFill>
                <a:schemeClr val="lt2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67" name="Google Shape;367;p66"/>
          <p:cNvSpPr/>
          <p:nvPr/>
        </p:nvSpPr>
        <p:spPr>
          <a:xfrm>
            <a:off x="-19719" y="403775"/>
            <a:ext cx="2245043" cy="5143561"/>
          </a:xfrm>
          <a:custGeom>
            <a:avLst/>
            <a:gdLst/>
            <a:ahLst/>
            <a:cxnLst/>
            <a:rect l="l" t="t" r="r" b="b"/>
            <a:pathLst>
              <a:path w="104530" h="239486" extrusionOk="0">
                <a:moveTo>
                  <a:pt x="0" y="0"/>
                </a:moveTo>
                <a:cubicBezTo>
                  <a:pt x="3750" y="11257"/>
                  <a:pt x="968" y="24354"/>
                  <a:pt x="6047" y="35077"/>
                </a:cubicBezTo>
                <a:cubicBezTo>
                  <a:pt x="13229" y="50237"/>
                  <a:pt x="25205" y="62696"/>
                  <a:pt x="33262" y="77410"/>
                </a:cubicBezTo>
                <a:cubicBezTo>
                  <a:pt x="44582" y="98082"/>
                  <a:pt x="64477" y="126137"/>
                  <a:pt x="51405" y="145748"/>
                </a:cubicBezTo>
                <a:cubicBezTo>
                  <a:pt x="48610" y="149942"/>
                  <a:pt x="38762" y="146194"/>
                  <a:pt x="36890" y="141515"/>
                </a:cubicBezTo>
                <a:cubicBezTo>
                  <a:pt x="35153" y="137174"/>
                  <a:pt x="33681" y="132068"/>
                  <a:pt x="35076" y="127605"/>
                </a:cubicBezTo>
                <a:cubicBezTo>
                  <a:pt x="37187" y="120849"/>
                  <a:pt x="48242" y="118351"/>
                  <a:pt x="55033" y="120348"/>
                </a:cubicBezTo>
                <a:cubicBezTo>
                  <a:pt x="67641" y="124056"/>
                  <a:pt x="71898" y="144433"/>
                  <a:pt x="68943" y="157238"/>
                </a:cubicBezTo>
                <a:cubicBezTo>
                  <a:pt x="67917" y="161683"/>
                  <a:pt x="63720" y="165926"/>
                  <a:pt x="59267" y="166915"/>
                </a:cubicBezTo>
                <a:cubicBezTo>
                  <a:pt x="53785" y="168133"/>
                  <a:pt x="45794" y="166012"/>
                  <a:pt x="43543" y="160867"/>
                </a:cubicBezTo>
                <a:cubicBezTo>
                  <a:pt x="34832" y="140955"/>
                  <a:pt x="74324" y="107645"/>
                  <a:pt x="93133" y="118534"/>
                </a:cubicBezTo>
                <a:cubicBezTo>
                  <a:pt x="109070" y="127761"/>
                  <a:pt x="105841" y="156919"/>
                  <a:pt x="97971" y="173567"/>
                </a:cubicBezTo>
                <a:cubicBezTo>
                  <a:pt x="91661" y="186915"/>
                  <a:pt x="81038" y="197758"/>
                  <a:pt x="72571" y="209853"/>
                </a:cubicBezTo>
                <a:cubicBezTo>
                  <a:pt x="66896" y="217960"/>
                  <a:pt x="78809" y="230633"/>
                  <a:pt x="74386" y="239486"/>
                </a:cubicBez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4"/>
          <p:cNvSpPr/>
          <p:nvPr/>
        </p:nvSpPr>
        <p:spPr>
          <a:xfrm>
            <a:off x="392875" y="187233"/>
            <a:ext cx="1646425" cy="1282875"/>
          </a:xfrm>
          <a:custGeom>
            <a:avLst/>
            <a:gdLst/>
            <a:ahLst/>
            <a:cxnLst/>
            <a:rect l="l" t="t" r="r" b="b"/>
            <a:pathLst>
              <a:path w="65857" h="51315" extrusionOk="0">
                <a:moveTo>
                  <a:pt x="0" y="11014"/>
                </a:moveTo>
                <a:cubicBezTo>
                  <a:pt x="2923" y="5900"/>
                  <a:pt x="14299" y="8597"/>
                  <a:pt x="17490" y="13549"/>
                </a:cubicBezTo>
                <a:cubicBezTo>
                  <a:pt x="22355" y="21099"/>
                  <a:pt x="24421" y="39777"/>
                  <a:pt x="15462" y="40417"/>
                </a:cubicBezTo>
                <a:cubicBezTo>
                  <a:pt x="9016" y="40877"/>
                  <a:pt x="5453" y="29178"/>
                  <a:pt x="7097" y="22928"/>
                </a:cubicBezTo>
                <a:cubicBezTo>
                  <a:pt x="8608" y="17184"/>
                  <a:pt x="12844" y="11041"/>
                  <a:pt x="18504" y="9240"/>
                </a:cubicBezTo>
                <a:cubicBezTo>
                  <a:pt x="25025" y="7165"/>
                  <a:pt x="27848" y="22040"/>
                  <a:pt x="25601" y="28504"/>
                </a:cubicBezTo>
                <a:cubicBezTo>
                  <a:pt x="25285" y="29414"/>
                  <a:pt x="24051" y="30905"/>
                  <a:pt x="23320" y="30278"/>
                </a:cubicBezTo>
                <a:cubicBezTo>
                  <a:pt x="14651" y="22850"/>
                  <a:pt x="28180" y="1224"/>
                  <a:pt x="39542" y="115"/>
                </a:cubicBezTo>
                <a:cubicBezTo>
                  <a:pt x="58349" y="-1720"/>
                  <a:pt x="70895" y="33772"/>
                  <a:pt x="63875" y="5131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sp>
      <p:sp>
        <p:nvSpPr>
          <p:cNvPr id="339" name="Google Shape;339;p64"/>
          <p:cNvSpPr txBox="1">
            <a:spLocks noGrp="1"/>
          </p:cNvSpPr>
          <p:nvPr>
            <p:ph type="title"/>
          </p:nvPr>
        </p:nvSpPr>
        <p:spPr>
          <a:xfrm>
            <a:off x="417814" y="495851"/>
            <a:ext cx="7782900" cy="572700"/>
          </a:xfrm>
          <a:prstGeom prst="rect">
            <a:avLst/>
          </a:prstGeom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Fraunces"/>
                <a:sym typeface="Arial"/>
              </a:rPr>
              <a:t>Agenda</a:t>
            </a:r>
            <a:endParaRPr sz="2000" b="1" dirty="0">
              <a:solidFill>
                <a:schemeClr val="lt1"/>
              </a:solidFill>
              <a:latin typeface="Fraunces"/>
              <a:sym typeface="Arial"/>
            </a:endParaRPr>
          </a:p>
        </p:txBody>
      </p:sp>
      <p:sp>
        <p:nvSpPr>
          <p:cNvPr id="340" name="Google Shape;340;p64" descr="agenda_0"/>
          <p:cNvSpPr txBox="1">
            <a:spLocks noGrp="1"/>
          </p:cNvSpPr>
          <p:nvPr>
            <p:ph type="body" idx="4294967295"/>
          </p:nvPr>
        </p:nvSpPr>
        <p:spPr>
          <a:xfrm>
            <a:off x="5032193" y="1051925"/>
            <a:ext cx="5419725" cy="2860675"/>
          </a:xfrm>
          <a:prstGeom prst="rect">
            <a:avLst/>
          </a:prstGeom>
        </p:spPr>
        <p:txBody>
          <a:bodyPr spcFirstLastPara="1" wrap="square" lIns="0" tIns="91425" rIns="91425" bIns="0" anchor="b" anchorCtr="0"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Data Analysis of Mobile Apps Dataset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Introduction to Dataset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Top-Rated Apps by Category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Highest Average Ratings by Category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Category-Wise Distribution of Apps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Rating Distribution Analysis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App Size and Performance Correlation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  <a:p>
            <a:pPr>
              <a:lnSpc>
                <a:spcPct val="150000"/>
              </a:lnSpc>
              <a:spcBef>
                <a:spcPts val="0"/>
              </a:spcBef>
              <a:buClr>
                <a:schemeClr val="bg1"/>
              </a:buClr>
              <a:buSzPts val="1300"/>
              <a:buFont typeface="Wingdings" panose="05000000000000000000" pitchFamily="2" charset="2"/>
              <a:buChar char="ü"/>
            </a:pPr>
            <a:r>
              <a:rPr lang="en" sz="1100" dirty="0">
                <a:solidFill>
                  <a:schemeClr val="bg1"/>
                </a:solidFill>
                <a:latin typeface="Fraunces"/>
                <a:sym typeface="Inter Medium"/>
              </a:rPr>
              <a:t>Conclusion</a:t>
            </a:r>
            <a:endParaRPr sz="1100" dirty="0">
              <a:solidFill>
                <a:schemeClr val="bg1"/>
              </a:solidFill>
              <a:latin typeface="Fraunces"/>
              <a:sym typeface="Inter Medium"/>
            </a:endParaRPr>
          </a:p>
        </p:txBody>
      </p:sp>
      <p:pic>
        <p:nvPicPr>
          <p:cNvPr id="5" name="Google Shape;362;p66" descr="image_0">
            <a:extLst>
              <a:ext uri="{FF2B5EF4-FFF2-40B4-BE49-F238E27FC236}">
                <a16:creationId xmlns:a16="http://schemas.microsoft.com/office/drawing/2014/main" id="{CC58BA99-11DB-40BA-94B6-70E26B3EAD14}"/>
              </a:ext>
            </a:extLst>
          </p:cNvPr>
          <p:cNvPicPr preferRelativeResize="0"/>
          <p:nvPr/>
        </p:nvPicPr>
        <p:blipFill rotWithShape="1">
          <a:blip r:embed="rId4">
            <a:alphaModFix amt="80000"/>
          </a:blip>
          <a:srcRect l="16675" r="16675"/>
          <a:stretch/>
        </p:blipFill>
        <p:spPr>
          <a:xfrm>
            <a:off x="514164" y="1164396"/>
            <a:ext cx="3569700" cy="3569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" name="Google Shape;367;p66">
            <a:extLst>
              <a:ext uri="{FF2B5EF4-FFF2-40B4-BE49-F238E27FC236}">
                <a16:creationId xmlns:a16="http://schemas.microsoft.com/office/drawing/2014/main" id="{2331D3ED-0D44-4344-BE05-DB55FC75AB59}"/>
              </a:ext>
            </a:extLst>
          </p:cNvPr>
          <p:cNvSpPr/>
          <p:nvPr/>
        </p:nvSpPr>
        <p:spPr>
          <a:xfrm>
            <a:off x="-10847" y="434525"/>
            <a:ext cx="2245043" cy="5143561"/>
          </a:xfrm>
          <a:custGeom>
            <a:avLst/>
            <a:gdLst/>
            <a:ahLst/>
            <a:cxnLst/>
            <a:rect l="l" t="t" r="r" b="b"/>
            <a:pathLst>
              <a:path w="104530" h="239486" extrusionOk="0">
                <a:moveTo>
                  <a:pt x="0" y="0"/>
                </a:moveTo>
                <a:cubicBezTo>
                  <a:pt x="3750" y="11257"/>
                  <a:pt x="968" y="24354"/>
                  <a:pt x="6047" y="35077"/>
                </a:cubicBezTo>
                <a:cubicBezTo>
                  <a:pt x="13229" y="50237"/>
                  <a:pt x="25205" y="62696"/>
                  <a:pt x="33262" y="77410"/>
                </a:cubicBezTo>
                <a:cubicBezTo>
                  <a:pt x="44582" y="98082"/>
                  <a:pt x="64477" y="126137"/>
                  <a:pt x="51405" y="145748"/>
                </a:cubicBezTo>
                <a:cubicBezTo>
                  <a:pt x="48610" y="149942"/>
                  <a:pt x="38762" y="146194"/>
                  <a:pt x="36890" y="141515"/>
                </a:cubicBezTo>
                <a:cubicBezTo>
                  <a:pt x="35153" y="137174"/>
                  <a:pt x="33681" y="132068"/>
                  <a:pt x="35076" y="127605"/>
                </a:cubicBezTo>
                <a:cubicBezTo>
                  <a:pt x="37187" y="120849"/>
                  <a:pt x="48242" y="118351"/>
                  <a:pt x="55033" y="120348"/>
                </a:cubicBezTo>
                <a:cubicBezTo>
                  <a:pt x="67641" y="124056"/>
                  <a:pt x="71898" y="144433"/>
                  <a:pt x="68943" y="157238"/>
                </a:cubicBezTo>
                <a:cubicBezTo>
                  <a:pt x="67917" y="161683"/>
                  <a:pt x="63720" y="165926"/>
                  <a:pt x="59267" y="166915"/>
                </a:cubicBezTo>
                <a:cubicBezTo>
                  <a:pt x="53785" y="168133"/>
                  <a:pt x="45794" y="166012"/>
                  <a:pt x="43543" y="160867"/>
                </a:cubicBezTo>
                <a:cubicBezTo>
                  <a:pt x="34832" y="140955"/>
                  <a:pt x="74324" y="107645"/>
                  <a:pt x="93133" y="118534"/>
                </a:cubicBezTo>
                <a:cubicBezTo>
                  <a:pt x="109070" y="127761"/>
                  <a:pt x="105841" y="156919"/>
                  <a:pt x="97971" y="173567"/>
                </a:cubicBezTo>
                <a:cubicBezTo>
                  <a:pt x="91661" y="186915"/>
                  <a:pt x="81038" y="197758"/>
                  <a:pt x="72571" y="209853"/>
                </a:cubicBezTo>
                <a:cubicBezTo>
                  <a:pt x="66896" y="217960"/>
                  <a:pt x="78809" y="230633"/>
                  <a:pt x="74386" y="239486"/>
                </a:cubicBezTo>
              </a:path>
            </a:pathLst>
          </a:cu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233981" y="1262248"/>
            <a:ext cx="3900069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What are the top-rated apps in each category?</a:t>
            </a: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App, MAX(Rating)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Max_Rating</a:t>
            </a:r>
            <a:endParaRPr lang="en-US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WHERE Rating &gt; 0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308975" y="239908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Fraunces"/>
                <a:ea typeface="Fraunces"/>
                <a:cs typeface="Fraunces"/>
                <a:sym typeface="Fraunces"/>
              </a:rPr>
              <a:t>Top-Rated Apps by Category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F216FB6-3CD4-4746-8925-0CB15A96C06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68407" y="214585"/>
            <a:ext cx="5040000" cy="475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242294" y="1320435"/>
            <a:ext cx="3900069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AVG(Rating)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WHERE Rating&gt;0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AVG(Rating) DESC;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308975" y="381229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Highest Average Ratings by Category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E1A7B2-A0B2-4575-9B9E-76EA98C3B590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19540" y="238580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322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233981" y="1303813"/>
            <a:ext cx="3900069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How are apps distributed across different categories?</a:t>
            </a: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COUNT(App)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App_Count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App_Count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DESC;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Category-Wise Distribution of Apps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91FEB6-B8AA-4346-9E07-D2C94247D1E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38964" y="235377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91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233981" y="1303813"/>
            <a:ext cx="3900069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How are ratings distributed across apps?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Rating, COUNT(App) AS Count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Rating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Rating DESC;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Rating Distribution Analysis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1128B9-2CFE-4ADA-89D7-0C5FC382E6F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14025" y="212262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59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242291" y="1320439"/>
            <a:ext cx="3350101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Is there a correlation between app size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and user ratings?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Category, Avg(Size)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Avg_Size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, AVG(Rating)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Avg_Rating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WHERE Size != 'Varies with device'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Category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Avg(Size) DESC;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App Size and Performance Correlation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CF9C34-D19D-4418-BCB8-82DF15A3214F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22364" y="230445"/>
            <a:ext cx="5040000" cy="47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755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5"/>
          <p:cNvSpPr/>
          <p:nvPr/>
        </p:nvSpPr>
        <p:spPr>
          <a:xfrm>
            <a:off x="3773978" y="79254"/>
            <a:ext cx="5369972" cy="50642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unces"/>
              <a:ea typeface="Fraunces"/>
              <a:cs typeface="Fraunces"/>
              <a:sym typeface="Fraunces"/>
            </a:endParaRPr>
          </a:p>
        </p:txBody>
      </p:sp>
      <p:sp>
        <p:nvSpPr>
          <p:cNvPr id="347" name="Google Shape;347;p65" descr="detail_0"/>
          <p:cNvSpPr txBox="1">
            <a:spLocks noGrp="1"/>
          </p:cNvSpPr>
          <p:nvPr>
            <p:ph type="subTitle" idx="1"/>
          </p:nvPr>
        </p:nvSpPr>
        <p:spPr>
          <a:xfrm>
            <a:off x="189950" y="1524865"/>
            <a:ext cx="3394130" cy="142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How do paid apps compare to free apps in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terms of ratings and reviews?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100" dirty="0">
              <a:solidFill>
                <a:schemeClr val="bg1"/>
              </a:solidFill>
              <a:latin typeface="Fraunces"/>
              <a:ea typeface="Fraunces"/>
              <a:cs typeface="Fraunces"/>
              <a:sym typeface="Fraunce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SELECT Type, AVG(Rating)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Avg_Rating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, AVG(Reviews) AS </a:t>
            </a:r>
            <a:r>
              <a:rPr lang="en-US" sz="1100" dirty="0" err="1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Avg_Reviews</a:t>
            </a: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FROM Apps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GROUP BY Type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solidFill>
                  <a:schemeClr val="bg1"/>
                </a:solidFill>
                <a:latin typeface="Fraunces"/>
                <a:ea typeface="Fraunces"/>
                <a:cs typeface="Fraunces"/>
                <a:sym typeface="Fraunces"/>
              </a:rPr>
              <a:t>ORDER BY AVG(Rating);</a:t>
            </a:r>
          </a:p>
        </p:txBody>
      </p:sp>
      <p:sp>
        <p:nvSpPr>
          <p:cNvPr id="348" name="Google Shape;348;p65" descr="statement_0"/>
          <p:cNvSpPr txBox="1"/>
          <p:nvPr/>
        </p:nvSpPr>
        <p:spPr>
          <a:xfrm>
            <a:off x="284036" y="289786"/>
            <a:ext cx="2342785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raunces"/>
                <a:ea typeface="Fraunces"/>
                <a:cs typeface="Fraunces"/>
                <a:sym typeface="Fraunces"/>
              </a:rPr>
              <a:t>Paid vs. Free Apps</a:t>
            </a:r>
          </a:p>
        </p:txBody>
      </p:sp>
      <p:sp>
        <p:nvSpPr>
          <p:cNvPr id="349" name="Google Shape;349;p65"/>
          <p:cNvSpPr/>
          <p:nvPr/>
        </p:nvSpPr>
        <p:spPr>
          <a:xfrm>
            <a:off x="783950" y="3924646"/>
            <a:ext cx="3522300" cy="834150"/>
          </a:xfrm>
          <a:custGeom>
            <a:avLst/>
            <a:gdLst/>
            <a:ahLst/>
            <a:cxnLst/>
            <a:rect l="l" t="t" r="r" b="b"/>
            <a:pathLst>
              <a:path w="140892" h="33366" extrusionOk="0">
                <a:moveTo>
                  <a:pt x="0" y="2498"/>
                </a:moveTo>
                <a:cubicBezTo>
                  <a:pt x="17594" y="-1900"/>
                  <a:pt x="36252" y="841"/>
                  <a:pt x="54386" y="1028"/>
                </a:cubicBezTo>
                <a:cubicBezTo>
                  <a:pt x="83081" y="1324"/>
                  <a:pt x="112535" y="-1768"/>
                  <a:pt x="140375" y="5193"/>
                </a:cubicBezTo>
                <a:cubicBezTo>
                  <a:pt x="142780" y="5794"/>
                  <a:pt x="135715" y="6980"/>
                  <a:pt x="133271" y="7397"/>
                </a:cubicBezTo>
                <a:cubicBezTo>
                  <a:pt x="127510" y="8380"/>
                  <a:pt x="121693" y="9031"/>
                  <a:pt x="115877" y="9602"/>
                </a:cubicBezTo>
                <a:cubicBezTo>
                  <a:pt x="105112" y="10659"/>
                  <a:pt x="94329" y="11544"/>
                  <a:pt x="83539" y="12297"/>
                </a:cubicBezTo>
                <a:cubicBezTo>
                  <a:pt x="74397" y="12935"/>
                  <a:pt x="64795" y="11114"/>
                  <a:pt x="56101" y="14012"/>
                </a:cubicBezTo>
                <a:cubicBezTo>
                  <a:pt x="54163" y="14658"/>
                  <a:pt x="60183" y="13802"/>
                  <a:pt x="62226" y="13767"/>
                </a:cubicBezTo>
                <a:cubicBezTo>
                  <a:pt x="68431" y="13662"/>
                  <a:pt x="74638" y="13700"/>
                  <a:pt x="80844" y="13767"/>
                </a:cubicBezTo>
                <a:cubicBezTo>
                  <a:pt x="92865" y="13898"/>
                  <a:pt x="104885" y="14630"/>
                  <a:pt x="116857" y="15727"/>
                </a:cubicBezTo>
                <a:cubicBezTo>
                  <a:pt x="121038" y="16110"/>
                  <a:pt x="126946" y="15066"/>
                  <a:pt x="129106" y="18667"/>
                </a:cubicBezTo>
                <a:cubicBezTo>
                  <a:pt x="130159" y="20422"/>
                  <a:pt x="125591" y="20786"/>
                  <a:pt x="123716" y="21606"/>
                </a:cubicBezTo>
                <a:cubicBezTo>
                  <a:pt x="117492" y="24329"/>
                  <a:pt x="103636" y="24410"/>
                  <a:pt x="105588" y="30916"/>
                </a:cubicBezTo>
                <a:cubicBezTo>
                  <a:pt x="106578" y="34217"/>
                  <a:pt x="112253" y="32690"/>
                  <a:pt x="115632" y="33366"/>
                </a:cubicBezTo>
              </a:path>
            </a:pathLst>
          </a:cu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2EAC82-9985-4B73-A9C5-85042246F11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902068" y="1551462"/>
            <a:ext cx="5113791" cy="167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27930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tock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A5D62"/>
    </a:accent1>
    <a:accent2>
      <a:srgbClr val="4A7886"/>
    </a:accent2>
    <a:accent3>
      <a:srgbClr val="88BABE"/>
    </a:accent3>
    <a:accent4>
      <a:srgbClr val="9CCCD2"/>
    </a:accent4>
    <a:accent5>
      <a:srgbClr val="70AD47"/>
    </a:accent5>
    <a:accent6>
      <a:srgbClr val="EA0000"/>
    </a:accent6>
    <a:hlink>
      <a:srgbClr val="FFFFFF"/>
    </a:hlink>
    <a:folHlink>
      <a:srgbClr val="FFFFFF"/>
    </a:folHlink>
  </a:clrScheme>
</a:themeOverride>
</file>

<file path=ppt/theme/themeOverride2.xml><?xml version="1.0" encoding="utf-8"?>
<a:themeOverride xmlns:a="http://schemas.openxmlformats.org/drawingml/2006/main">
  <a:clrScheme name="Stock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A5D62"/>
    </a:accent1>
    <a:accent2>
      <a:srgbClr val="4A7886"/>
    </a:accent2>
    <a:accent3>
      <a:srgbClr val="88BABE"/>
    </a:accent3>
    <a:accent4>
      <a:srgbClr val="9CCCD2"/>
    </a:accent4>
    <a:accent5>
      <a:srgbClr val="70AD47"/>
    </a:accent5>
    <a:accent6>
      <a:srgbClr val="EA0000"/>
    </a:accent6>
    <a:hlink>
      <a:srgbClr val="FFFFFF"/>
    </a:hlink>
    <a:folHlink>
      <a:srgbClr val="FFFFFF"/>
    </a:folHlink>
  </a:clrScheme>
</a:themeOverride>
</file>

<file path=ppt/theme/themeOverride3.xml><?xml version="1.0" encoding="utf-8"?>
<a:themeOverride xmlns:a="http://schemas.openxmlformats.org/drawingml/2006/main">
  <a:clrScheme name="Stock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A5D62"/>
    </a:accent1>
    <a:accent2>
      <a:srgbClr val="4A7886"/>
    </a:accent2>
    <a:accent3>
      <a:srgbClr val="88BABE"/>
    </a:accent3>
    <a:accent4>
      <a:srgbClr val="9CCCD2"/>
    </a:accent4>
    <a:accent5>
      <a:srgbClr val="70AD47"/>
    </a:accent5>
    <a:accent6>
      <a:srgbClr val="EA0000"/>
    </a:accent6>
    <a:hlink>
      <a:srgbClr val="FFFFFF"/>
    </a:hlink>
    <a:folHlink>
      <a:srgbClr val="FFFFFF"/>
    </a:folHlink>
  </a:clrScheme>
</a:themeOverride>
</file>

<file path=ppt/theme/themeOverride4.xml><?xml version="1.0" encoding="utf-8"?>
<a:themeOverride xmlns:a="http://schemas.openxmlformats.org/drawingml/2006/main">
  <a:clrScheme name="Stock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A5D62"/>
    </a:accent1>
    <a:accent2>
      <a:srgbClr val="4A7886"/>
    </a:accent2>
    <a:accent3>
      <a:srgbClr val="88BABE"/>
    </a:accent3>
    <a:accent4>
      <a:srgbClr val="9CCCD2"/>
    </a:accent4>
    <a:accent5>
      <a:srgbClr val="70AD47"/>
    </a:accent5>
    <a:accent6>
      <a:srgbClr val="EA0000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1349</TotalTime>
  <Words>594</Words>
  <Application>Microsoft Office PowerPoint</Application>
  <PresentationFormat>On-screen Show (16:9)</PresentationFormat>
  <Paragraphs>93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27" baseType="lpstr">
      <vt:lpstr>Hanken Grotesk Medium</vt:lpstr>
      <vt:lpstr>Fraunces Black</vt:lpstr>
      <vt:lpstr>French Script MT</vt:lpstr>
      <vt:lpstr>Helvetica Neue</vt:lpstr>
      <vt:lpstr>Arial</vt:lpstr>
      <vt:lpstr>Inter Medium</vt:lpstr>
      <vt:lpstr>Fraunces</vt:lpstr>
      <vt:lpstr>Wingdings</vt:lpstr>
      <vt:lpstr>Hanken Grotesk</vt:lpstr>
      <vt:lpstr>Simple Light</vt:lpstr>
      <vt:lpstr>Cover and End Slide Master</vt:lpstr>
      <vt:lpstr>Contents Slide Master</vt:lpstr>
      <vt:lpstr>Section Break Slide Master</vt:lpstr>
      <vt:lpstr>Google Play Apps  Data Analysis</vt:lpstr>
      <vt:lpstr>Introduction to Dataset</vt:lpstr>
      <vt:lpstr>Agenda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Dataset</dc:title>
  <dc:creator>Mohd sazid khan</dc:creator>
  <cp:lastModifiedBy>sazid khan</cp:lastModifiedBy>
  <cp:revision>16</cp:revision>
  <dcterms:modified xsi:type="dcterms:W3CDTF">2024-12-19T07:11:07Z</dcterms:modified>
</cp:coreProperties>
</file>